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73" r:id="rId2"/>
    <p:sldId id="272" r:id="rId3"/>
    <p:sldId id="256" r:id="rId4"/>
    <p:sldId id="312" r:id="rId5"/>
    <p:sldId id="257" r:id="rId6"/>
    <p:sldId id="262" r:id="rId7"/>
    <p:sldId id="301" r:id="rId8"/>
    <p:sldId id="302" r:id="rId9"/>
    <p:sldId id="304" r:id="rId10"/>
    <p:sldId id="303" r:id="rId11"/>
    <p:sldId id="305" r:id="rId12"/>
    <p:sldId id="306" r:id="rId13"/>
    <p:sldId id="307" r:id="rId14"/>
    <p:sldId id="259" r:id="rId15"/>
    <p:sldId id="258" r:id="rId16"/>
    <p:sldId id="260" r:id="rId17"/>
    <p:sldId id="263" r:id="rId18"/>
    <p:sldId id="308" r:id="rId19"/>
    <p:sldId id="261" r:id="rId20"/>
    <p:sldId id="297" r:id="rId21"/>
    <p:sldId id="298" r:id="rId22"/>
    <p:sldId id="299" r:id="rId23"/>
    <p:sldId id="381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8" r:id="rId33"/>
    <p:sldId id="279" r:id="rId34"/>
    <p:sldId id="274" r:id="rId35"/>
    <p:sldId id="275" r:id="rId36"/>
    <p:sldId id="277" r:id="rId37"/>
    <p:sldId id="280" r:id="rId38"/>
    <p:sldId id="281" r:id="rId39"/>
    <p:sldId id="276" r:id="rId40"/>
    <p:sldId id="282" r:id="rId41"/>
    <p:sldId id="286" r:id="rId42"/>
    <p:sldId id="283" r:id="rId43"/>
    <p:sldId id="284" r:id="rId44"/>
    <p:sldId id="285" r:id="rId45"/>
    <p:sldId id="382" r:id="rId46"/>
    <p:sldId id="383" r:id="rId47"/>
    <p:sldId id="287" r:id="rId48"/>
    <p:sldId id="288" r:id="rId49"/>
    <p:sldId id="289" r:id="rId50"/>
    <p:sldId id="290" r:id="rId51"/>
    <p:sldId id="291" r:id="rId52"/>
    <p:sldId id="293" r:id="rId53"/>
    <p:sldId id="292" r:id="rId54"/>
    <p:sldId id="294" r:id="rId55"/>
    <p:sldId id="295" r:id="rId56"/>
    <p:sldId id="296" r:id="rId57"/>
    <p:sldId id="300" r:id="rId58"/>
    <p:sldId id="309" r:id="rId59"/>
    <p:sldId id="310" r:id="rId60"/>
    <p:sldId id="311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2321"/>
  </p:normalViewPr>
  <p:slideViewPr>
    <p:cSldViewPr snapToGrid="0" snapToObjects="1">
      <p:cViewPr>
        <p:scale>
          <a:sx n="138" d="100"/>
          <a:sy n="138" d="100"/>
        </p:scale>
        <p:origin x="108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92751-C4B3-6841-BDBB-363C61512601}" type="datetimeFigureOut">
              <a:t>2019/10/20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0914-8860-A842-A885-D8FE6B3D2EF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59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89F18-2BF1-704A-83FF-F3BDA4E72A37}" type="datetimeFigureOut">
              <a:rPr kumimoji="1" lang="zh-CN" altLang="en-US" smtClean="0"/>
              <a:t>2019/10/20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70A52-AA47-A044-B045-657B82A922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19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/>
          <a:lstStyle>
            <a:lvl1pPr algn="ctr">
              <a:defRPr sz="60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146611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2019/10/20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2019/10/20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8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39289"/>
            <a:ext cx="9144000" cy="1607390"/>
          </a:xfrm>
        </p:spPr>
        <p:txBody>
          <a:bodyPr anchor="b">
            <a:normAutofit/>
          </a:bodyPr>
          <a:lstStyle>
            <a:lvl1pPr algn="ctr">
              <a:defRPr sz="4800" u="none"/>
            </a:lvl1pPr>
          </a:lstStyle>
          <a:p>
            <a:r>
              <a:rPr kumimoji="1" lang="zh-CN" altLang="en-US"/>
              <a:t>单击此处编辑母版标题样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 flipV="1">
            <a:off x="1173256" y="3079376"/>
            <a:ext cx="9845488" cy="2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/>
          <a:lstStyle>
            <a:lvl1pPr>
              <a:defRPr>
                <a:latin typeface="Monaco" charset="0"/>
                <a:ea typeface="Monaco" charset="0"/>
                <a:cs typeface="Monaco" charset="0"/>
              </a:defRPr>
            </a:lvl1pPr>
            <a:lvl2pPr>
              <a:defRPr>
                <a:latin typeface="Monaco" charset="0"/>
                <a:ea typeface="Monaco" charset="0"/>
                <a:cs typeface="Monaco" charset="0"/>
              </a:defRPr>
            </a:lvl2pPr>
            <a:lvl3pPr>
              <a:defRPr>
                <a:latin typeface="Monaco" charset="0"/>
                <a:ea typeface="Monaco" charset="0"/>
                <a:cs typeface="Monaco" charset="0"/>
              </a:defRPr>
            </a:lvl3pPr>
            <a:lvl4pPr>
              <a:defRPr>
                <a:latin typeface="Monaco" charset="0"/>
                <a:ea typeface="Monaco" charset="0"/>
                <a:cs typeface="Monaco" charset="0"/>
              </a:defRPr>
            </a:lvl4pPr>
            <a:lvl5pPr>
              <a:defRPr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0996"/>
            <a:ext cx="10515600" cy="1087157"/>
          </a:xfrm>
        </p:spPr>
        <p:txBody>
          <a:bodyPr/>
          <a:lstStyle>
            <a:lvl1pPr>
              <a:defRPr b="0">
                <a:latin typeface="+mj-ea"/>
                <a:ea typeface="+mj-ea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838200" y="1358153"/>
            <a:ext cx="1051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7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2019/10/20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8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2019/10/20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96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2019/10/20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570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2019/10/20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2019/10/20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42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CF50-5C24-E449-AC6F-631E523724C6}" type="datetimeFigureOut">
              <a:t>2019/10/20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93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CF50-5C24-E449-AC6F-631E523724C6}" type="datetimeFigureOut">
              <a:t>2019/10/20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2122-AE53-1B46-B048-1E28C1C14EC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1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eloper.android.google.cn/studio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rkcompiler.cn/hom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.android.google.cn/doc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eloper.android.google.cn/guide/topics/ui/layout/linear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veloper.android.google.cn/guide/topics/ui/layout/relative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training/constraint-layout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view/ViewGroup" TargetMode="External"/><Relationship Id="rId2" Type="http://schemas.openxmlformats.org/officeDocument/2006/relationships/hyperlink" Target="https://developer.android.google.cn/guide/topics/ui/binding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.android.google.cn/guide/components/intents-filters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eveloper.android.google.cn/guide/components/intents-filters.html#Resolution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google.cn/guide/components/intents-common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8BC0E-A706-A446-BF1A-DA485F614D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移动云计算专业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B77F70-BCA5-D84B-8FFA-ED0E49D93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73438"/>
            <a:ext cx="9144000" cy="632505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之开发技能篇</a:t>
            </a:r>
          </a:p>
        </p:txBody>
      </p:sp>
    </p:spTree>
    <p:extLst>
      <p:ext uri="{BB962C8B-B14F-4D97-AF65-F5344CB8AC3E}">
        <p14:creationId xmlns:p14="http://schemas.microsoft.com/office/powerpoint/2010/main" val="308311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5BEFCC-8EF1-7643-8AF8-A86830DB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14" y="1532965"/>
            <a:ext cx="4933043" cy="46439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000" dirty="0"/>
              <a:t>核心：</a:t>
            </a:r>
            <a:r>
              <a:rPr kumimoji="1" lang="en-US" altLang="zh-CN" sz="2000" dirty="0"/>
              <a:t>Dart</a:t>
            </a:r>
            <a:r>
              <a:rPr kumimoji="1" lang="zh-CN" altLang="en-US" sz="2000" dirty="0"/>
              <a:t>引擎</a:t>
            </a:r>
            <a:endParaRPr kumimoji="1" lang="en-US" altLang="zh-CN" sz="2000" dirty="0"/>
          </a:p>
          <a:p>
            <a:pPr lvl="1">
              <a:lnSpc>
                <a:spcPct val="110000"/>
              </a:lnSpc>
            </a:pPr>
            <a:r>
              <a:rPr kumimoji="1" lang="zh-CN" altLang="en-US" sz="2000" dirty="0"/>
              <a:t>工作于</a:t>
            </a:r>
            <a:r>
              <a:rPr kumimoji="1" lang="en-US" altLang="zh-CN" sz="2000" dirty="0"/>
              <a:t>UI</a:t>
            </a:r>
            <a:r>
              <a:rPr kumimoji="1" lang="zh-CN" altLang="en-US" sz="2000" dirty="0"/>
              <a:t>线程和</a:t>
            </a:r>
            <a:r>
              <a:rPr kumimoji="1" lang="en-US" altLang="zh-CN" sz="2000" dirty="0"/>
              <a:t>GPU</a:t>
            </a:r>
            <a:r>
              <a:rPr kumimoji="1" lang="zh-CN" altLang="en-US" sz="2000" dirty="0"/>
              <a:t>线程</a:t>
            </a:r>
            <a:endParaRPr kumimoji="1" lang="en-US" altLang="zh-CN" sz="2000" dirty="0"/>
          </a:p>
          <a:p>
            <a:pPr>
              <a:lnSpc>
                <a:spcPct val="110000"/>
              </a:lnSpc>
            </a:pPr>
            <a:r>
              <a:rPr kumimoji="1" lang="en-US" altLang="zh-CN" sz="2000" dirty="0"/>
              <a:t>Ui</a:t>
            </a:r>
            <a:r>
              <a:rPr kumimoji="1" lang="zh-CN" altLang="en-US" sz="2000" dirty="0"/>
              <a:t>的滑动等高频刷新动作，将首先在</a:t>
            </a:r>
            <a:r>
              <a:rPr kumimoji="1" lang="en-US" altLang="zh-CN" sz="2000" dirty="0" err="1"/>
              <a:t>ui</a:t>
            </a:r>
            <a:r>
              <a:rPr kumimoji="1" lang="zh-CN" altLang="en-US" sz="2000" dirty="0"/>
              <a:t>线程中运算并缓存（生成</a:t>
            </a:r>
            <a:r>
              <a:rPr kumimoji="1" lang="en-US" altLang="zh-CN" sz="2000" dirty="0" err="1"/>
              <a:t>Vdom</a:t>
            </a:r>
            <a:r>
              <a:rPr kumimoji="1" lang="zh-CN" altLang="en-US" sz="2000" dirty="0"/>
              <a:t>树是</a:t>
            </a:r>
            <a:r>
              <a:rPr kumimoji="1" lang="en-US" altLang="zh-CN" sz="2000" dirty="0" err="1"/>
              <a:t>cpu</a:t>
            </a:r>
            <a:r>
              <a:rPr kumimoji="1" lang="zh-CN" altLang="en-US" sz="2000" dirty="0"/>
              <a:t>的特长）</a:t>
            </a:r>
            <a:endParaRPr kumimoji="1" lang="en-US" altLang="zh-CN" sz="2000" dirty="0"/>
          </a:p>
          <a:p>
            <a:pPr>
              <a:lnSpc>
                <a:spcPct val="110000"/>
              </a:lnSpc>
            </a:pPr>
            <a:r>
              <a:rPr kumimoji="1" lang="zh-CN" altLang="en-US" sz="2000" dirty="0"/>
              <a:t>然后定期在</a:t>
            </a:r>
            <a:r>
              <a:rPr kumimoji="1" lang="en-US" altLang="zh-CN" sz="2000" dirty="0"/>
              <a:t>GPU</a:t>
            </a:r>
            <a:r>
              <a:rPr kumimoji="1" lang="zh-CN" altLang="en-US" sz="2000" dirty="0"/>
              <a:t>线程中合成，并利用</a:t>
            </a:r>
            <a:r>
              <a:rPr kumimoji="1" lang="en-US" altLang="zh-CN" sz="2000" dirty="0" err="1"/>
              <a:t>Skia</a:t>
            </a:r>
            <a:r>
              <a:rPr kumimoji="1" lang="zh-CN" altLang="en-US" sz="2000" dirty="0"/>
              <a:t>库调用</a:t>
            </a:r>
            <a:r>
              <a:rPr kumimoji="1" lang="en-US" altLang="zh-CN" sz="2000" dirty="0" err="1"/>
              <a:t>openGL</a:t>
            </a:r>
            <a:r>
              <a:rPr kumimoji="1" lang="zh-CN" altLang="en-US" sz="2000" dirty="0"/>
              <a:t>并交给</a:t>
            </a:r>
            <a:r>
              <a:rPr kumimoji="1" lang="en-US" altLang="zh-CN" sz="2000" dirty="0"/>
              <a:t>GPU</a:t>
            </a:r>
            <a:r>
              <a:rPr kumimoji="1" lang="zh-CN" altLang="en-US" sz="2000" dirty="0"/>
              <a:t>工作（进行图像的生成，是</a:t>
            </a:r>
            <a:r>
              <a:rPr kumimoji="1" lang="en-US" altLang="zh-CN" sz="2000" dirty="0"/>
              <a:t>GPU</a:t>
            </a:r>
            <a:r>
              <a:rPr kumimoji="1" lang="zh-CN" altLang="en-US" sz="2000" dirty="0"/>
              <a:t>的特长）。</a:t>
            </a:r>
            <a:endParaRPr kumimoji="1" lang="en-US" altLang="zh-CN" sz="2000" dirty="0"/>
          </a:p>
          <a:p>
            <a:pPr>
              <a:lnSpc>
                <a:spcPct val="110000"/>
              </a:lnSpc>
            </a:pPr>
            <a:r>
              <a:rPr kumimoji="1" lang="en-US" altLang="zh-CN" sz="2000" dirty="0"/>
              <a:t>dart</a:t>
            </a:r>
            <a:r>
              <a:rPr kumimoji="1" lang="zh-CN" altLang="en-US" sz="2000" dirty="0"/>
              <a:t>引擎的介入，使用跨平台成为可能</a:t>
            </a:r>
            <a:endParaRPr kumimoji="1" lang="en-US" altLang="zh-CN" sz="2000" dirty="0"/>
          </a:p>
          <a:p>
            <a:pPr>
              <a:lnSpc>
                <a:spcPct val="110000"/>
              </a:lnSpc>
            </a:pPr>
            <a:r>
              <a:rPr kumimoji="1" lang="zh-CN" altLang="en-US" sz="2000" dirty="0"/>
              <a:t>此缓存动画并定期刷新的方式，使运行效率上有了保证。</a:t>
            </a:r>
            <a:endParaRPr kumimoji="1" lang="en-US" altLang="zh-CN" sz="2000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D88941-9661-EA4F-A02A-610C385B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的工作原理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1DDA648-B8AC-4A49-8B23-0D6621136D73}"/>
              </a:ext>
            </a:extLst>
          </p:cNvPr>
          <p:cNvGrpSpPr/>
          <p:nvPr/>
        </p:nvGrpSpPr>
        <p:grpSpPr>
          <a:xfrm>
            <a:off x="5728396" y="1034143"/>
            <a:ext cx="6086929" cy="5552861"/>
            <a:chOff x="5728396" y="1034143"/>
            <a:chExt cx="6086929" cy="555286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888ECCD-C82E-F846-80EA-5896E6E2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8396" y="1034143"/>
              <a:ext cx="5877590" cy="5552861"/>
            </a:xfrm>
            <a:prstGeom prst="rect">
              <a:avLst/>
            </a:prstGeom>
          </p:spPr>
        </p:pic>
        <p:sp>
          <p:nvSpPr>
            <p:cNvPr id="5" name="线形标注 1 4">
              <a:extLst>
                <a:ext uri="{FF2B5EF4-FFF2-40B4-BE49-F238E27FC236}">
                  <a16:creationId xmlns:a16="http://schemas.microsoft.com/office/drawing/2014/main" id="{113FE7C8-66E1-044B-A348-022B95528819}"/>
                </a:ext>
              </a:extLst>
            </p:cNvPr>
            <p:cNvSpPr/>
            <p:nvPr/>
          </p:nvSpPr>
          <p:spPr>
            <a:xfrm>
              <a:off x="10230365" y="3444258"/>
              <a:ext cx="1584960" cy="528320"/>
            </a:xfrm>
            <a:prstGeom prst="borderCallout1">
              <a:avLst>
                <a:gd name="adj1" fmla="val 51442"/>
                <a:gd name="adj2" fmla="val -2564"/>
                <a:gd name="adj3" fmla="val 91346"/>
                <a:gd name="adj4" fmla="val -4474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dart</a:t>
              </a:r>
              <a:r>
                <a:rPr kumimoji="1" lang="zh-CN" altLang="en-US" sz="1400" dirty="0">
                  <a:solidFill>
                    <a:schemeClr val="tx1"/>
                  </a:solidFill>
                </a:rPr>
                <a:t>刷新</a:t>
              </a:r>
              <a:r>
                <a:rPr kumimoji="1" lang="en-US" altLang="zh-CN" sz="1400" dirty="0">
                  <a:solidFill>
                    <a:schemeClr val="tx1"/>
                  </a:solidFill>
                </a:rPr>
                <a:t>60fps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线形标注 1 5">
              <a:extLst>
                <a:ext uri="{FF2B5EF4-FFF2-40B4-BE49-F238E27FC236}">
                  <a16:creationId xmlns:a16="http://schemas.microsoft.com/office/drawing/2014/main" id="{E81DF3BD-7F91-F640-86D4-66EFE0472A2B}"/>
                </a:ext>
              </a:extLst>
            </p:cNvPr>
            <p:cNvSpPr/>
            <p:nvPr/>
          </p:nvSpPr>
          <p:spPr>
            <a:xfrm>
              <a:off x="6674365" y="5648643"/>
              <a:ext cx="1584960" cy="528320"/>
            </a:xfrm>
            <a:prstGeom prst="borderCallout1">
              <a:avLst>
                <a:gd name="adj1" fmla="val -2404"/>
                <a:gd name="adj2" fmla="val 176923"/>
                <a:gd name="adj3" fmla="val 47115"/>
                <a:gd name="adj4" fmla="val 102052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原生</a:t>
              </a:r>
              <a:r>
                <a:rPr kumimoji="1" lang="en-US" altLang="zh-CN" sz="1400" dirty="0">
                  <a:solidFill>
                    <a:schemeClr val="tx1"/>
                  </a:solidFill>
                </a:rPr>
                <a:t>OS</a:t>
              </a:r>
              <a:r>
                <a:rPr kumimoji="1" lang="zh-CN" altLang="en-US" sz="1400" dirty="0">
                  <a:solidFill>
                    <a:schemeClr val="tx1"/>
                  </a:solidFill>
                </a:rPr>
                <a:t>刷新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03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33824CF-F4AD-584A-A453-D81E912E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6375400" cy="854635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framework</a:t>
            </a:r>
            <a:r>
              <a:rPr kumimoji="1" lang="zh-CN" altLang="en-US" sz="2400" dirty="0"/>
              <a:t>部分可以使用</a:t>
            </a:r>
            <a:r>
              <a:rPr kumimoji="1" lang="en-US" altLang="zh-CN" sz="2400" dirty="0"/>
              <a:t>AOT</a:t>
            </a:r>
            <a:r>
              <a:rPr kumimoji="1" lang="zh-CN" altLang="en-US" sz="2400" dirty="0"/>
              <a:t>方式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0E43067-EAFB-FC42-916C-1A597848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附：</a:t>
            </a:r>
            <a:r>
              <a:rPr kumimoji="1" lang="en-US" altLang="zh-CN" b="1" dirty="0"/>
              <a:t>dart</a:t>
            </a:r>
            <a:r>
              <a:rPr kumimoji="1" lang="zh-CN" altLang="en-US" b="1" dirty="0"/>
              <a:t>引擎组成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92EB3B-4C5F-2F43-8A12-E603B691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2001521"/>
            <a:ext cx="6047740" cy="480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8F6F79-48EE-7B42-8080-A4288FF45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2628450"/>
            <a:ext cx="5568950" cy="17098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EC72DD-82D3-5249-9777-34AE3982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4" y="4912074"/>
            <a:ext cx="2376805" cy="16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0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EC7A6-AC57-4946-B97F-77553B751A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原生应用</a:t>
            </a:r>
          </a:p>
        </p:txBody>
      </p:sp>
    </p:spTree>
    <p:extLst>
      <p:ext uri="{BB962C8B-B14F-4D97-AF65-F5344CB8AC3E}">
        <p14:creationId xmlns:p14="http://schemas.microsoft.com/office/powerpoint/2010/main" val="31923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70143C7-141E-244D-99AD-B8137437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2240"/>
            <a:ext cx="8122786" cy="65735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E978FC-C969-2043-8BA7-CE02F0DF5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035" y="284480"/>
            <a:ext cx="4157365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9F65C35-1E18-B243-BD2E-3D7B6D851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Download</a:t>
            </a:r>
          </a:p>
          <a:p>
            <a:pPr lvl="1"/>
            <a:r>
              <a:rPr lang="en" altLang="zh-CN" dirty="0">
                <a:hlinkClick r:id="rId2"/>
              </a:rPr>
              <a:t>https://developer.android.google.cn/studio</a:t>
            </a:r>
            <a:endParaRPr lang="en" altLang="zh-CN" dirty="0"/>
          </a:p>
          <a:p>
            <a:r>
              <a:rPr lang="zh-CN" altLang="en-US" dirty="0"/>
              <a:t>下载后需要：</a:t>
            </a:r>
            <a:endParaRPr lang="en-US" altLang="zh-CN" dirty="0"/>
          </a:p>
          <a:p>
            <a:pPr lvl="1"/>
            <a:r>
              <a:rPr lang="zh-CN" altLang="en-US" dirty="0"/>
              <a:t>安装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Platforms:</a:t>
            </a:r>
            <a:r>
              <a:rPr lang="zh-CN" altLang="en-US" dirty="0"/>
              <a:t>包</a:t>
            </a:r>
            <a:r>
              <a:rPr lang="en-US" altLang="zh-CN" dirty="0" err="1"/>
              <a:t>sdk,source,images</a:t>
            </a:r>
            <a:endParaRPr lang="en-US" altLang="zh-CN" dirty="0"/>
          </a:p>
          <a:p>
            <a:pPr lvl="1"/>
            <a:r>
              <a:rPr lang="zh-CN" altLang="en-US" dirty="0"/>
              <a:t>安装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Tools:</a:t>
            </a:r>
            <a:r>
              <a:rPr lang="zh-CN" altLang="en-US" dirty="0"/>
              <a:t>包括</a:t>
            </a:r>
            <a:r>
              <a:rPr lang="en-US" altLang="zh-CN" dirty="0"/>
              <a:t>build-</a:t>
            </a:r>
            <a:r>
              <a:rPr lang="en-US" altLang="zh-CN" dirty="0" err="1"/>
              <a:t>tools,sdk</a:t>
            </a:r>
            <a:r>
              <a:rPr lang="en-US" altLang="zh-CN" dirty="0"/>
              <a:t>-</a:t>
            </a:r>
            <a:r>
              <a:rPr lang="en-US" altLang="zh-CN" dirty="0" err="1"/>
              <a:t>tools,emulator,platform</a:t>
            </a:r>
            <a:r>
              <a:rPr lang="en-US" altLang="zh-CN" dirty="0"/>
              <a:t>-tools</a:t>
            </a:r>
          </a:p>
          <a:p>
            <a:pPr lvl="1"/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62BC7C-79B3-274D-9734-2D0F7375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</a:t>
            </a:r>
            <a:r>
              <a:rPr kumimoji="1" lang="zh-CN" altLang="en-US" dirty="0"/>
              <a:t>的选择及安装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F36817-9014-FB4C-A6AE-273B7E3D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99" y="3948462"/>
            <a:ext cx="4912179" cy="26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6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CFDF3BE-B9C7-BD4B-A75F-44563F3B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比较重要的设置部分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63D192-5E21-CD42-B06A-3D62900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2378"/>
            <a:ext cx="8553077" cy="51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2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1365DD-26FF-A540-81AC-03762F690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872778"/>
          </a:xfrm>
        </p:spPr>
        <p:txBody>
          <a:bodyPr/>
          <a:lstStyle/>
          <a:p>
            <a:r>
              <a:rPr kumimoji="1" lang="en-US" altLang="zh-CN" dirty="0"/>
              <a:t>File-&gt;Project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Structure…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952497-7DFC-CE47-AC73-715CD2C7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比较重要的设置部分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667CA7-75B0-5848-94FB-CA705032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2155582"/>
            <a:ext cx="7982857" cy="40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67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75CE0-00A9-6B4C-999E-663E5261E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SDK</a:t>
            </a:r>
            <a:r>
              <a:rPr kumimoji="1" lang="zh-CN" altLang="en-US" dirty="0"/>
              <a:t>的设计原理</a:t>
            </a:r>
          </a:p>
        </p:txBody>
      </p:sp>
    </p:spTree>
    <p:extLst>
      <p:ext uri="{BB962C8B-B14F-4D97-AF65-F5344CB8AC3E}">
        <p14:creationId xmlns:p14="http://schemas.microsoft.com/office/powerpoint/2010/main" val="1587788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BC499C-A27F-EE48-93C5-5B743842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" y="1960880"/>
            <a:ext cx="11647485" cy="420624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15B2D76-CB24-7245-81C8-545DF00B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versions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6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B70F775-2671-E546-A97B-3C95325F8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在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os</a:t>
            </a:r>
            <a:r>
              <a:rPr kumimoji="1" lang="zh-CN" altLang="en-US" dirty="0"/>
              <a:t>上安装</a:t>
            </a:r>
            <a:r>
              <a:rPr kumimoji="1" lang="en-US" altLang="zh-CN" dirty="0"/>
              <a:t>Dalvik/ART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或</a:t>
            </a:r>
            <a:r>
              <a:rPr kumimoji="1" lang="en-US" altLang="zh-CN" dirty="0"/>
              <a:t>Kotlin</a:t>
            </a:r>
            <a:r>
              <a:rPr kumimoji="1" lang="zh-CN" altLang="en-US" dirty="0"/>
              <a:t>进行代码编写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的</a:t>
            </a:r>
            <a:r>
              <a:rPr kumimoji="1" lang="en-US" altLang="zh-CN" dirty="0"/>
              <a:t>layout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xml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UI</a:t>
            </a:r>
            <a:r>
              <a:rPr kumimoji="1" lang="zh-CN" altLang="en-US" dirty="0"/>
              <a:t>的编写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由</a:t>
            </a:r>
            <a:r>
              <a:rPr kumimoji="1" lang="en-US" altLang="zh-CN" dirty="0"/>
              <a:t>build-tools</a:t>
            </a:r>
            <a:r>
              <a:rPr kumimoji="1" lang="zh-CN" altLang="en-US" dirty="0"/>
              <a:t>工具进行，代码自动编写，编译，打包，烧入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以</a:t>
            </a:r>
            <a:r>
              <a:rPr kumimoji="1" lang="en-US" altLang="zh-CN" dirty="0"/>
              <a:t>JIT/AOT</a:t>
            </a:r>
            <a:r>
              <a:rPr kumimoji="1" lang="zh-CN" altLang="en-US" dirty="0"/>
              <a:t>方式执行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8F69C61-5CA5-224D-939A-85CA76FD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虚拟机</a:t>
            </a:r>
          </a:p>
        </p:txBody>
      </p:sp>
    </p:spTree>
    <p:extLst>
      <p:ext uri="{BB962C8B-B14F-4D97-AF65-F5344CB8AC3E}">
        <p14:creationId xmlns:p14="http://schemas.microsoft.com/office/powerpoint/2010/main" val="26411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1C75B-BF79-E541-A4AF-7D5BA2B12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为什么</a:t>
            </a:r>
            <a:r>
              <a:rPr kumimoji="1" lang="zh-CN" altLang="en-US" dirty="0"/>
              <a:t>要有这门课</a:t>
            </a:r>
          </a:p>
        </p:txBody>
      </p:sp>
    </p:spTree>
    <p:extLst>
      <p:ext uri="{BB962C8B-B14F-4D97-AF65-F5344CB8AC3E}">
        <p14:creationId xmlns:p14="http://schemas.microsoft.com/office/powerpoint/2010/main" val="2504954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A668BF-3DDC-D543-98EC-3A333527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7" y="814574"/>
            <a:ext cx="11310257" cy="6349617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AEF9565-7AEB-F242-A8A3-C08EE9D3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https://www.openarkcompiler.cn/home</a:t>
            </a:r>
            <a:endParaRPr lang="en" altLang="zh-CN" dirty="0"/>
          </a:p>
          <a:p>
            <a:r>
              <a:rPr lang="zh-CN" altLang="en-US" dirty="0"/>
              <a:t>支持多种编程语言、多种芯片平台的联合编译、运行而设计的统一编程平台</a:t>
            </a:r>
            <a:endParaRPr lang="en-US" altLang="zh-CN" dirty="0"/>
          </a:p>
          <a:p>
            <a:r>
              <a:rPr lang="zh-CN" altLang="en-US" dirty="0"/>
              <a:t>包含编译器、工具链、运行时等关键部件</a:t>
            </a:r>
            <a:endParaRPr lang="en-US" altLang="zh-CN" dirty="0"/>
          </a:p>
          <a:p>
            <a:r>
              <a:rPr lang="zh-CN" altLang="en-US" dirty="0"/>
              <a:t>抛弃</a:t>
            </a:r>
            <a:r>
              <a:rPr lang="en-US" altLang="zh-CN" dirty="0"/>
              <a:t>JVM!!!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3D9E675-7E5E-0745-8B39-FF4D5FBB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聊聊方舟</a:t>
            </a:r>
          </a:p>
        </p:txBody>
      </p:sp>
    </p:spTree>
    <p:extLst>
      <p:ext uri="{BB962C8B-B14F-4D97-AF65-F5344CB8AC3E}">
        <p14:creationId xmlns:p14="http://schemas.microsoft.com/office/powerpoint/2010/main" val="1141327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0FE34F8-C748-4044-AADC-E76A5D27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生成</a:t>
            </a:r>
            <a:r>
              <a:rPr kumimoji="1" lang="en-US" altLang="zh-CN" dirty="0"/>
              <a:t>.so</a:t>
            </a:r>
            <a:r>
              <a:rPr kumimoji="1" lang="zh-CN" altLang="en-US" dirty="0"/>
              <a:t>文件！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DFE13E-2F7A-9246-B4F3-FD584B92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29" y="1651000"/>
            <a:ext cx="9374414" cy="46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F01AA0A-EF7D-834D-8FDA-79CC812E3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机遇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IOT</a:t>
            </a:r>
            <a:r>
              <a:rPr kumimoji="1" lang="zh-CN" altLang="en-US" dirty="0"/>
              <a:t>全平台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更快，更小</a:t>
            </a:r>
            <a:endParaRPr kumimoji="1" lang="en-US" altLang="zh-CN" dirty="0"/>
          </a:p>
          <a:p>
            <a:r>
              <a:rPr kumimoji="1" lang="zh-CN" altLang="en-US" dirty="0"/>
              <a:t>挑战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垃圾回收能否解决好！！！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硬件适配性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无高效开发的</a:t>
            </a:r>
            <a:r>
              <a:rPr kumimoji="1" lang="en-US" altLang="zh-CN" dirty="0"/>
              <a:t>IDE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D55863-640A-6747-8A94-0392D19A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机遇</a:t>
            </a:r>
            <a:r>
              <a:rPr kumimoji="1" lang="en-US" altLang="zh-CN" dirty="0"/>
              <a:t>/</a:t>
            </a:r>
            <a:r>
              <a:rPr kumimoji="1" lang="zh-CN" altLang="en-US" dirty="0"/>
              <a:t>挑战</a:t>
            </a:r>
          </a:p>
        </p:txBody>
      </p:sp>
    </p:spTree>
    <p:extLst>
      <p:ext uri="{BB962C8B-B14F-4D97-AF65-F5344CB8AC3E}">
        <p14:creationId xmlns:p14="http://schemas.microsoft.com/office/powerpoint/2010/main" val="181631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7666C-7466-D646-922D-985C75B28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魔鬼细节</a:t>
            </a:r>
          </a:p>
        </p:txBody>
      </p:sp>
    </p:spTree>
    <p:extLst>
      <p:ext uri="{BB962C8B-B14F-4D97-AF65-F5344CB8AC3E}">
        <p14:creationId xmlns:p14="http://schemas.microsoft.com/office/powerpoint/2010/main" val="4024382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563050-51E8-D846-9BC5-3E95F769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246360" cy="1769035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路径：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src</a:t>
            </a:r>
            <a:r>
              <a:rPr kumimoji="1" lang="en-US" altLang="zh-CN" dirty="0"/>
              <a:t>/main/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AndroidManifest.xml</a:t>
            </a:r>
            <a:endParaRPr kumimoji="1" lang="en-US" altLang="zh-CN" dirty="0"/>
          </a:p>
          <a:p>
            <a:r>
              <a:rPr kumimoji="1" lang="zh-CN" altLang="en-US" dirty="0"/>
              <a:t>作用：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组件注册，权限配置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FC8F443-FA5D-FA44-ADB0-86116AF7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全局注册文件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91F80C-F687-2946-8EC4-3ABC28DE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18" y="897309"/>
            <a:ext cx="10273062" cy="56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3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6CEFBD5-372E-D341-957A-8B2FF768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位置：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src</a:t>
            </a:r>
            <a:r>
              <a:rPr kumimoji="1" lang="en-US" altLang="zh-CN" dirty="0"/>
              <a:t>/main/res/…</a:t>
            </a:r>
          </a:p>
          <a:p>
            <a:r>
              <a:rPr kumimoji="1" lang="zh-CN" altLang="en-US" dirty="0"/>
              <a:t>作用：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放置所有的静态资源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未来以“资源化”方案进行访问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会打包在在</a:t>
            </a:r>
            <a:r>
              <a:rPr kumimoji="1" lang="en-US" altLang="zh-CN" dirty="0" err="1"/>
              <a:t>Apk</a:t>
            </a:r>
            <a:r>
              <a:rPr kumimoji="1" lang="zh-CN" altLang="en-US" dirty="0"/>
              <a:t>内部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93F4C69-80BE-1243-9C8A-615B7C12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27EC3A-BCD0-844D-8FE3-C93A2927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230" y="1709420"/>
            <a:ext cx="398957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20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428B40-46F2-B646-AE26-E48CDF62F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位置：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src</a:t>
            </a:r>
            <a:r>
              <a:rPr kumimoji="1" lang="en-US" altLang="zh-CN" dirty="0"/>
              <a:t>/main/java/[</a:t>
            </a:r>
            <a:r>
              <a:rPr kumimoji="1" lang="en-US" altLang="zh-CN" dirty="0" err="1"/>
              <a:t>packageName</a:t>
            </a:r>
            <a:r>
              <a:rPr kumimoji="1" lang="en-US" altLang="zh-CN" dirty="0"/>
              <a:t>]/</a:t>
            </a:r>
          </a:p>
          <a:p>
            <a:r>
              <a:rPr kumimoji="1" lang="zh-CN" altLang="en-US" dirty="0"/>
              <a:t>注意：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OS</a:t>
            </a:r>
            <a:r>
              <a:rPr kumimoji="1" lang="zh-CN" altLang="en-US" dirty="0"/>
              <a:t>是使用</a:t>
            </a:r>
            <a:r>
              <a:rPr kumimoji="1" lang="en-US" altLang="zh-CN" dirty="0"/>
              <a:t>package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</a:t>
            </a:r>
            <a:r>
              <a:rPr kumimoji="1" lang="zh-CN" altLang="en-US" dirty="0"/>
              <a:t>标识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2BDFA9-B69E-3340-B6FF-6F89CDAF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自编代码</a:t>
            </a:r>
          </a:p>
        </p:txBody>
      </p:sp>
    </p:spTree>
    <p:extLst>
      <p:ext uri="{BB962C8B-B14F-4D97-AF65-F5344CB8AC3E}">
        <p14:creationId xmlns:p14="http://schemas.microsoft.com/office/powerpoint/2010/main" val="182162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C2DF2D-A84D-F64B-8BC2-B252F6AD4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代码位置：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[</a:t>
            </a:r>
            <a:r>
              <a:rPr kumimoji="1" lang="en-US" altLang="zh-CN" dirty="0" err="1"/>
              <a:t>packageName</a:t>
            </a:r>
            <a:r>
              <a:rPr kumimoji="1" lang="en-US" altLang="zh-CN" dirty="0"/>
              <a:t>].R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android.R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r>
              <a:rPr kumimoji="1" lang="zh-CN" altLang="en-US" dirty="0"/>
              <a:t>资源化方案：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将资源进行编号，并使用静态属性指定</a:t>
            </a:r>
            <a:r>
              <a:rPr kumimoji="1" lang="en-US" altLang="zh-CN" dirty="0"/>
              <a:t>,</a:t>
            </a:r>
            <a:r>
              <a:rPr kumimoji="1" lang="zh-CN" altLang="en-US" dirty="0"/>
              <a:t>如：</a:t>
            </a:r>
            <a:r>
              <a:rPr kumimoji="1" lang="en-US" altLang="zh-CN" dirty="0" err="1"/>
              <a:t>R.id.xx</a:t>
            </a:r>
            <a:r>
              <a:rPr kumimoji="1" lang="en-US" altLang="zh-CN" dirty="0"/>
              <a:t>=0x9876</a:t>
            </a:r>
          </a:p>
          <a:p>
            <a:r>
              <a:rPr kumimoji="1" lang="zh-CN" altLang="en-US" dirty="0"/>
              <a:t>使用方式：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在代码中：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R.id.xxx</a:t>
            </a:r>
            <a:r>
              <a:rPr kumimoji="1" lang="zh-CN" altLang="en-US" dirty="0"/>
              <a:t>或</a:t>
            </a:r>
            <a:r>
              <a:rPr kumimoji="1" lang="en-US" altLang="zh-CN" dirty="0"/>
              <a:t>R.[</a:t>
            </a:r>
            <a:r>
              <a:rPr kumimoji="1" lang="zh-CN" altLang="en-US" dirty="0"/>
              <a:t>资源文件夹</a:t>
            </a:r>
            <a:r>
              <a:rPr kumimoji="1" lang="en-US" altLang="zh-CN" dirty="0"/>
              <a:t>].</a:t>
            </a:r>
            <a:r>
              <a:rPr kumimoji="1" lang="zh-CN" altLang="en-US" dirty="0"/>
              <a:t>文件名</a:t>
            </a:r>
            <a:endParaRPr kumimoji="1" lang="en-US" altLang="zh-CN" dirty="0"/>
          </a:p>
          <a:p>
            <a:pPr lvl="2"/>
            <a:r>
              <a:rPr lang="en" altLang="zh-CN" dirty="0" err="1">
                <a:solidFill>
                  <a:schemeClr val="accent5"/>
                </a:solidFill>
              </a:rPr>
              <a:t>R.drawable.</a:t>
            </a:r>
            <a:r>
              <a:rPr lang="en" altLang="zh-CN" b="1" i="1" dirty="0" err="1">
                <a:solidFill>
                  <a:schemeClr val="accent5"/>
                </a:solidFill>
              </a:rPr>
              <a:t>ic_launcher_background</a:t>
            </a:r>
            <a:endParaRPr kumimoji="1" lang="en-US" altLang="zh-CN" dirty="0">
              <a:solidFill>
                <a:schemeClr val="accent5"/>
              </a:solidFill>
            </a:endParaRPr>
          </a:p>
          <a:p>
            <a:pPr lvl="1"/>
            <a:r>
              <a:rPr kumimoji="1" lang="zh-CN" altLang="en-US" dirty="0"/>
              <a:t>在配置文件中：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@id/xxx</a:t>
            </a:r>
            <a:r>
              <a:rPr kumimoji="1" lang="zh-CN" altLang="en-US" dirty="0"/>
              <a:t>或</a:t>
            </a:r>
            <a:r>
              <a:rPr kumimoji="1" lang="en-US" altLang="zh-CN" dirty="0"/>
              <a:t>@[</a:t>
            </a:r>
            <a:r>
              <a:rPr kumimoji="1" lang="zh-CN" altLang="en-US" dirty="0"/>
              <a:t>资源文件夹</a:t>
            </a:r>
            <a:r>
              <a:rPr kumimoji="1" lang="en-US" altLang="zh-CN" dirty="0"/>
              <a:t>]/</a:t>
            </a:r>
            <a:r>
              <a:rPr kumimoji="1" lang="zh-CN" altLang="en-US" dirty="0"/>
              <a:t>文件名</a:t>
            </a:r>
            <a:endParaRPr kumimoji="1" lang="en-US" altLang="zh-CN" dirty="0"/>
          </a:p>
          <a:p>
            <a:pPr lvl="2"/>
            <a:r>
              <a:rPr lang="en" altLang="zh-CN" b="1" dirty="0" err="1">
                <a:solidFill>
                  <a:schemeClr val="accent5"/>
                </a:solidFill>
              </a:rPr>
              <a:t>android:icon</a:t>
            </a:r>
            <a:r>
              <a:rPr lang="en" altLang="zh-CN" b="1" dirty="0">
                <a:solidFill>
                  <a:schemeClr val="accent5"/>
                </a:solidFill>
              </a:rPr>
              <a:t>="@mipmap/</a:t>
            </a:r>
            <a:r>
              <a:rPr lang="en" altLang="zh-CN" b="1" dirty="0" err="1">
                <a:solidFill>
                  <a:schemeClr val="accent5"/>
                </a:solidFill>
              </a:rPr>
              <a:t>ic_launcher</a:t>
            </a:r>
            <a:r>
              <a:rPr lang="en" altLang="zh-CN" b="1" dirty="0">
                <a:solidFill>
                  <a:schemeClr val="accent5"/>
                </a:solidFill>
              </a:rPr>
              <a:t>"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459B30-FEC1-5548-BED9-ED35AA51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自动生成的代码</a:t>
            </a:r>
            <a:r>
              <a:rPr kumimoji="1" lang="zh-CN" altLang="en-US" dirty="0">
                <a:sym typeface="Wingdings" pitchFamily="2" charset="2"/>
              </a:rPr>
              <a:t>（资源化方案）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13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248A870-E371-EF45-882A-1F6331E68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zh-CN" sz="2400" b="1" dirty="0" err="1"/>
              <a:t>android:icon</a:t>
            </a:r>
            <a:r>
              <a:rPr lang="en" altLang="zh-CN" sz="2400" b="1" dirty="0"/>
              <a:t>="@</a:t>
            </a:r>
            <a:r>
              <a:rPr lang="en" altLang="zh-CN" sz="2400" b="1" dirty="0" err="1"/>
              <a:t>android:drawable</a:t>
            </a:r>
            <a:r>
              <a:rPr lang="en" altLang="zh-CN" sz="2400" b="1" dirty="0"/>
              <a:t>/</a:t>
            </a:r>
            <a:r>
              <a:rPr lang="en" altLang="zh-CN" sz="2400" b="1" dirty="0" err="1"/>
              <a:t>ic_dialog_email</a:t>
            </a:r>
            <a:r>
              <a:rPr lang="en" altLang="zh-CN" sz="2400" b="1" dirty="0"/>
              <a:t>”</a:t>
            </a:r>
          </a:p>
          <a:p>
            <a:pPr>
              <a:lnSpc>
                <a:spcPct val="150000"/>
              </a:lnSpc>
            </a:pPr>
            <a:r>
              <a:rPr lang="en" altLang="zh-CN" sz="2400" dirty="0" err="1"/>
              <a:t>android.R.drawable.</a:t>
            </a:r>
            <a:r>
              <a:rPr lang="en" altLang="zh-CN" sz="2400" b="1" i="1" dirty="0" err="1"/>
              <a:t>ic_delete</a:t>
            </a:r>
            <a:endParaRPr kumimoji="1"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B6017E8-15C1-B94F-AFA0-A91F959E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内部资源使用</a:t>
            </a:r>
          </a:p>
        </p:txBody>
      </p:sp>
    </p:spTree>
    <p:extLst>
      <p:ext uri="{BB962C8B-B14F-4D97-AF65-F5344CB8AC3E}">
        <p14:creationId xmlns:p14="http://schemas.microsoft.com/office/powerpoint/2010/main" val="2990642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771A0-5095-974B-A022-0C15721BB0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Activity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43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SDK</a:t>
            </a:r>
            <a:r>
              <a:rPr kumimoji="1" lang="zh-CN" altLang="en-US" dirty="0"/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61895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6C38C69-D1C7-BF4C-9380-61E8CE564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Activity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Service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BroadcastReceiver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ContentProvider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D5BC941-2113-5646-A6A5-79B0C971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的应用组件分类</a:t>
            </a:r>
          </a:p>
        </p:txBody>
      </p:sp>
    </p:spTree>
    <p:extLst>
      <p:ext uri="{BB962C8B-B14F-4D97-AF65-F5344CB8AC3E}">
        <p14:creationId xmlns:p14="http://schemas.microsoft.com/office/powerpoint/2010/main" val="1180635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D74C6A6-AEF5-5343-9698-8A89C2DE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封装与用户交互有关的操作</a:t>
            </a:r>
            <a:endParaRPr kumimoji="1" lang="en-US" altLang="zh-CN" dirty="0"/>
          </a:p>
          <a:p>
            <a:r>
              <a:rPr kumimoji="1" lang="zh-CN" altLang="en-US" dirty="0"/>
              <a:t>是</a:t>
            </a:r>
            <a:r>
              <a:rPr kumimoji="1" lang="en-US" altLang="zh-CN" dirty="0"/>
              <a:t>v-m</a:t>
            </a:r>
            <a:r>
              <a:rPr kumimoji="1" lang="zh-CN" altLang="en-US" dirty="0"/>
              <a:t>的绑定对象（</a:t>
            </a:r>
            <a:r>
              <a:rPr kumimoji="1" lang="en-US" altLang="zh-CN" dirty="0" err="1"/>
              <a:t>v:layout,m</a:t>
            </a:r>
            <a:r>
              <a:rPr kumimoji="1" lang="en-US" altLang="zh-CN" dirty="0"/>
              <a:t>:</a:t>
            </a:r>
            <a:r>
              <a:rPr kumimoji="1" lang="zh-CN" altLang="en-US" dirty="0"/>
              <a:t>数据）</a:t>
            </a:r>
            <a:endParaRPr kumimoji="1" lang="en-US" altLang="zh-CN" dirty="0"/>
          </a:p>
          <a:p>
            <a:r>
              <a:rPr kumimoji="1" lang="zh-CN" altLang="en-US" dirty="0"/>
              <a:t>由</a:t>
            </a:r>
            <a:r>
              <a:rPr kumimoji="1" lang="en-US" altLang="zh-CN" dirty="0"/>
              <a:t>OS</a:t>
            </a:r>
            <a:r>
              <a:rPr kumimoji="1" lang="zh-CN" altLang="en-US" dirty="0"/>
              <a:t>系统管理着生命周期</a:t>
            </a:r>
            <a:endParaRPr kumimoji="1" lang="en-US" altLang="zh-CN" dirty="0"/>
          </a:p>
          <a:p>
            <a:r>
              <a:rPr kumimoji="1" lang="zh-CN" altLang="en-US" dirty="0"/>
              <a:t>在生命期内，都会获取由</a:t>
            </a:r>
            <a:r>
              <a:rPr kumimoji="1" lang="en-US" altLang="zh-CN" dirty="0"/>
              <a:t>OS</a:t>
            </a:r>
            <a:r>
              <a:rPr kumimoji="1" lang="zh-CN" altLang="en-US" dirty="0"/>
              <a:t>分配的一个窗口（全屏或浮动）</a:t>
            </a:r>
            <a:endParaRPr kumimoji="1" lang="en-US" altLang="zh-CN" dirty="0"/>
          </a:p>
          <a:p>
            <a:r>
              <a:rPr kumimoji="1" lang="zh-CN" altLang="en-US" dirty="0"/>
              <a:t>由</a:t>
            </a:r>
            <a:r>
              <a:rPr kumimoji="1" lang="en-US" altLang="zh-CN" dirty="0"/>
              <a:t>intent</a:t>
            </a:r>
            <a:r>
              <a:rPr kumimoji="1" lang="zh-CN" altLang="en-US" dirty="0"/>
              <a:t>对象连接，并传入参数</a:t>
            </a:r>
            <a:endParaRPr kumimoji="1" lang="en-US" altLang="zh-CN" dirty="0"/>
          </a:p>
          <a:p>
            <a:r>
              <a:rPr kumimoji="1" lang="zh-CN" altLang="en-US" dirty="0"/>
              <a:t>在“返回栈”中管理着每个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DB543FE-3A34-D446-9359-6D4A2D98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Activity</a:t>
            </a:r>
            <a:r>
              <a:rPr kumimoji="1" lang="zh-CN" altLang="en-US" dirty="0"/>
              <a:t>的定位</a:t>
            </a:r>
          </a:p>
        </p:txBody>
      </p:sp>
    </p:spTree>
    <p:extLst>
      <p:ext uri="{BB962C8B-B14F-4D97-AF65-F5344CB8AC3E}">
        <p14:creationId xmlns:p14="http://schemas.microsoft.com/office/powerpoint/2010/main" val="26135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95AE042-C50F-394B-98B5-AB1262ED2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2368475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模板模式的使用：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继承自</a:t>
            </a:r>
            <a:r>
              <a:rPr kumimoji="1" lang="en-US" altLang="zh-CN" dirty="0"/>
              <a:t>Activity,</a:t>
            </a:r>
            <a:r>
              <a:rPr kumimoji="1" lang="zh-CN" altLang="en-US" dirty="0"/>
              <a:t>但最好是</a:t>
            </a:r>
            <a:r>
              <a:rPr lang="en" altLang="zh-CN" dirty="0" err="1"/>
              <a:t>AppCompatActivity</a:t>
            </a:r>
            <a:r>
              <a:rPr lang="zh-CN" altLang="en-US" dirty="0"/>
              <a:t>：第</a:t>
            </a:r>
            <a:r>
              <a:rPr lang="en-US" altLang="zh-CN" dirty="0"/>
              <a:t>8</a:t>
            </a:r>
            <a:r>
              <a:rPr lang="zh-CN" altLang="en-US" dirty="0"/>
              <a:t>行代码是必须的！</a:t>
            </a:r>
            <a:endParaRPr lang="en" altLang="zh-CN" dirty="0"/>
          </a:p>
          <a:p>
            <a:r>
              <a:rPr lang="zh-CN" altLang="en" dirty="0"/>
              <a:t>指定</a:t>
            </a:r>
            <a:r>
              <a:rPr lang="en-US" altLang="zh-CN" dirty="0"/>
              <a:t>view</a:t>
            </a:r>
          </a:p>
          <a:p>
            <a:pPr lvl="1"/>
            <a:r>
              <a:rPr lang="zh-CN" altLang="en-US" dirty="0"/>
              <a:t>绑定动作基础：第</a:t>
            </a:r>
            <a:r>
              <a:rPr lang="en-US" altLang="zh-CN" dirty="0"/>
              <a:t>9</a:t>
            </a:r>
            <a:r>
              <a:rPr lang="zh-CN" altLang="en-US" dirty="0"/>
              <a:t>行代码是必须的</a:t>
            </a:r>
            <a:endParaRPr lang="en-US" altLang="zh-CN" dirty="0"/>
          </a:p>
          <a:p>
            <a:pPr lvl="1"/>
            <a:r>
              <a:rPr lang="en-US" altLang="zh-CN" dirty="0" err="1"/>
              <a:t>R.layout.activity_main</a:t>
            </a:r>
            <a:r>
              <a:rPr lang="zh-CN" altLang="en-US" dirty="0"/>
              <a:t>是</a:t>
            </a:r>
            <a:r>
              <a:rPr lang="en-US" altLang="zh-CN" dirty="0"/>
              <a:t>[</a:t>
            </a:r>
            <a:r>
              <a:rPr lang="zh-CN" altLang="en-US" dirty="0"/>
              <a:t>布局资源文件</a:t>
            </a:r>
            <a:r>
              <a:rPr lang="en-US" altLang="zh-CN" dirty="0"/>
              <a:t>]</a:t>
            </a:r>
          </a:p>
          <a:p>
            <a:pPr lvl="1"/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950E9F1-58EE-4E40-A79A-6763EA5E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类的编写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BDD28E-938C-4841-8A1F-F74CB893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4076252"/>
            <a:ext cx="6901180" cy="26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31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B1F6E08-82F2-B54A-A27C-F6368F2AB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681916"/>
          </a:xfrm>
        </p:spPr>
        <p:txBody>
          <a:bodyPr/>
          <a:lstStyle/>
          <a:p>
            <a:r>
              <a:rPr kumimoji="1" lang="zh-CN" altLang="en-US" dirty="0"/>
              <a:t>它的作用相当于</a:t>
            </a:r>
            <a:r>
              <a:rPr kumimoji="1" lang="en-US" altLang="zh-CN" dirty="0"/>
              <a:t>html(</a:t>
            </a:r>
            <a:r>
              <a:rPr kumimoji="1" lang="en-US" altLang="zh-CN" dirty="0" err="1"/>
              <a:t>activiy</a:t>
            </a:r>
            <a:r>
              <a:rPr kumimoji="1" lang="zh-CN" altLang="en-US" dirty="0"/>
              <a:t>相当于</a:t>
            </a:r>
            <a:r>
              <a:rPr kumimoji="1" lang="en-US" altLang="zh-CN" dirty="0" err="1"/>
              <a:t>dom</a:t>
            </a:r>
            <a:r>
              <a:rPr kumimoji="1" lang="en-US" altLang="zh-CN" dirty="0"/>
              <a:t>)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F0F222-01EF-9849-B44E-8C2BE7E23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布局资源文件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BC644A-8511-2D47-B459-3651721B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2107522"/>
            <a:ext cx="6389370" cy="43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25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FBCC958-C79F-C542-81CD-26E2D23A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清单描述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1735B0-6259-7A46-AF81-5F816B09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85290"/>
            <a:ext cx="8189045" cy="27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67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DDF3B8-9948-B042-A2E0-DC6E53F0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494715"/>
          </a:xfrm>
        </p:spPr>
        <p:txBody>
          <a:bodyPr/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在打开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时，会产生一个</a:t>
            </a:r>
            <a:r>
              <a:rPr kumimoji="1" lang="en-US" altLang="zh-CN" dirty="0"/>
              <a:t>intent</a:t>
            </a:r>
            <a:r>
              <a:rPr kumimoji="1" lang="zh-CN" altLang="en-US" dirty="0"/>
              <a:t>对象，并启动符合条件的</a:t>
            </a:r>
            <a:r>
              <a:rPr kumimoji="1" lang="en-US" altLang="zh-CN" dirty="0"/>
              <a:t>Act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r>
              <a:rPr kumimoji="1" lang="en-US" altLang="zh-CN" dirty="0"/>
              <a:t>intent-filter</a:t>
            </a:r>
            <a:r>
              <a:rPr kumimoji="1" lang="zh-CN" altLang="en-US" dirty="0"/>
              <a:t>将构成条件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1335FB2-138D-5744-9E54-D5FF13C4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Activity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BD0AE0-A5E7-DF44-8630-1703B590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23" y="3589020"/>
            <a:ext cx="10542477" cy="22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64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B2249E7-5110-6B4B-BE04-77EFC7DE6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681915"/>
          </a:xfrm>
        </p:spPr>
        <p:txBody>
          <a:bodyPr/>
          <a:lstStyle/>
          <a:p>
            <a:r>
              <a:rPr kumimoji="1" lang="en-US" altLang="zh-CN" dirty="0"/>
              <a:t>Intent</a:t>
            </a:r>
            <a:r>
              <a:rPr kumimoji="1" lang="zh-CN" altLang="en-US" dirty="0"/>
              <a:t>成为连接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之间的对象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7F7CC0E-8538-8C40-A269-C4B9A6DF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的方式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5FC862-5D8C-EC4C-A6BE-EEFE0EABD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2214880"/>
            <a:ext cx="6212994" cy="681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AAE825-F233-164E-B70B-B94FB6BD5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79" y="3077284"/>
            <a:ext cx="6241301" cy="9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2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EB49A0-B74D-3048-9EF7-A763B6EAD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finish()</a:t>
            </a:r>
          </a:p>
          <a:p>
            <a:r>
              <a:rPr kumimoji="1" lang="en-US" altLang="zh-CN" dirty="0" err="1"/>
              <a:t>finishActivity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requestCode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7B85B22-18EE-614F-8D9F-F0F87CC1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结束</a:t>
            </a:r>
            <a:r>
              <a:rPr kumimoji="1" lang="en-US" altLang="zh-CN" dirty="0"/>
              <a:t>Activity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613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DC588B-890B-B547-8F45-E4473BAC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生命周期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6F0A5D-D117-104E-B931-8E13B8E3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3989"/>
            <a:ext cx="5495290" cy="646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56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405CE18-6D2C-D840-80B1-E94AF847F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474395"/>
          </a:xfrm>
        </p:spPr>
        <p:txBody>
          <a:bodyPr/>
          <a:lstStyle/>
          <a:p>
            <a:r>
              <a:rPr lang="zh-CN" altLang="en-US" dirty="0"/>
              <a:t>显示任务中的每个新 </a:t>
            </a:r>
            <a:r>
              <a:rPr lang="en" altLang="zh-CN" dirty="0"/>
              <a:t>Activity </a:t>
            </a:r>
            <a:r>
              <a:rPr lang="zh-CN" altLang="en-US" dirty="0"/>
              <a:t>如何向返回栈添加项目。 用户按</a:t>
            </a:r>
            <a:r>
              <a:rPr lang="zh-CN" altLang="en-US" i="1" dirty="0"/>
              <a:t>“返回”</a:t>
            </a:r>
            <a:r>
              <a:rPr lang="zh-CN" altLang="en-US" dirty="0"/>
              <a:t>按钮时，当前 </a:t>
            </a:r>
            <a:r>
              <a:rPr lang="en" altLang="zh-CN" dirty="0"/>
              <a:t>Activity </a:t>
            </a:r>
            <a:r>
              <a:rPr lang="zh-CN" altLang="en-US" dirty="0"/>
              <a:t>随即被销毁，而前一个 </a:t>
            </a:r>
            <a:r>
              <a:rPr lang="en" altLang="zh-CN" dirty="0"/>
              <a:t>Activity </a:t>
            </a:r>
            <a:r>
              <a:rPr lang="zh-CN" altLang="en-US" dirty="0"/>
              <a:t>恢复执行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789E74C-208B-324A-935D-E88CFAC7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返回栈 </a:t>
            </a:r>
            <a:r>
              <a:rPr kumimoji="1" lang="en-US" altLang="zh-CN" dirty="0" err="1"/>
              <a:t>BackStack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ADC680-CF2D-1A4E-A8CC-EBB494CB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976880"/>
            <a:ext cx="10312400" cy="3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5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5C41887-FC4C-884F-9727-278F90D22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72037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https://developer.android.google.cn/docs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5237136-EC87-4B47-BC3F-49085FBC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学习资料介绍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5EEDAE-10F2-454D-B520-A93107F2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8771"/>
            <a:ext cx="3347646" cy="41692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3F1B24-F546-AD46-AA1B-54F555A9A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23" y="2785835"/>
            <a:ext cx="3060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43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DF879F2-4308-8146-82AA-5D48B1F2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744200" cy="1401519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这是默认方式</a:t>
            </a:r>
            <a:r>
              <a:rPr kumimoji="1" lang="en-US" altLang="zh-CN" dirty="0"/>
              <a:t>:standard</a:t>
            </a:r>
          </a:p>
          <a:p>
            <a:r>
              <a:rPr kumimoji="1" lang="zh-CN" altLang="en-US" dirty="0"/>
              <a:t>也可以使用动态的方式设置：</a:t>
            </a:r>
            <a:endParaRPr kumimoji="1" lang="en-US" altLang="zh-CN" dirty="0"/>
          </a:p>
          <a:p>
            <a:pPr lvl="1"/>
            <a:r>
              <a:rPr lang="en" altLang="zh-CN" i="1" dirty="0" err="1"/>
              <a:t>Intent.FLAG_ACTIVITY_SINGLE_TOP</a:t>
            </a:r>
            <a:endParaRPr lang="en" altLang="zh-CN" i="1" dirty="0"/>
          </a:p>
          <a:p>
            <a:pPr lvl="1"/>
            <a:r>
              <a:rPr lang="en" altLang="zh-CN" i="1" dirty="0" err="1"/>
              <a:t>Intent.FLAG_ACTIVITY_NEW_TASK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1C3711-E9C0-C34E-B2C2-AE830507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Activity</a:t>
            </a:r>
            <a:r>
              <a:rPr kumimoji="1" lang="zh-CN" altLang="en-US" dirty="0"/>
              <a:t>多次实例化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B45376-FCF7-AF48-BAFA-59F4D0E5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4484"/>
            <a:ext cx="3652520" cy="36525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8548C5-32D4-2641-93C1-2F8A738C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80" y="3272791"/>
            <a:ext cx="5295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9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52E7CE7-B2A6-A74F-A571-BA896816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996875"/>
          </a:xfrm>
        </p:spPr>
        <p:txBody>
          <a:bodyPr>
            <a:normAutofit/>
          </a:bodyPr>
          <a:lstStyle/>
          <a:p>
            <a:r>
              <a:rPr kumimoji="1" lang="zh-CN" altLang="en-US" sz="1900" dirty="0"/>
              <a:t>清单文件中的</a:t>
            </a:r>
            <a:r>
              <a:rPr kumimoji="1" lang="en-US" altLang="zh-CN" sz="1900" dirty="0" err="1"/>
              <a:t>taskAffinity</a:t>
            </a:r>
            <a:r>
              <a:rPr kumimoji="1" lang="zh-CN" altLang="en-US" sz="1900" dirty="0"/>
              <a:t>决定着</a:t>
            </a:r>
            <a:r>
              <a:rPr kumimoji="1" lang="en-US" altLang="zh-CN" sz="1900" dirty="0"/>
              <a:t>activity</a:t>
            </a:r>
            <a:r>
              <a:rPr kumimoji="1" lang="zh-CN" altLang="en-US" sz="1900" dirty="0"/>
              <a:t>将在哪个</a:t>
            </a:r>
            <a:r>
              <a:rPr kumimoji="1" lang="en-US" altLang="zh-CN" sz="1900" dirty="0"/>
              <a:t>Task</a:t>
            </a:r>
            <a:r>
              <a:rPr kumimoji="1" lang="zh-CN" altLang="en-US" sz="1900" dirty="0"/>
              <a:t>中运行（以下为默认值）</a:t>
            </a:r>
            <a:endParaRPr kumimoji="1" lang="en-US" altLang="zh-CN" sz="1900" dirty="0"/>
          </a:p>
          <a:p>
            <a:r>
              <a:rPr kumimoji="1" lang="zh-CN" altLang="en-US" sz="1900" dirty="0"/>
              <a:t>每个</a:t>
            </a:r>
            <a:r>
              <a:rPr kumimoji="1" lang="en-US" altLang="zh-CN" sz="1900" dirty="0"/>
              <a:t>Activity</a:t>
            </a:r>
            <a:r>
              <a:rPr kumimoji="1" lang="zh-CN" altLang="en-US" sz="1900" dirty="0"/>
              <a:t>都会继承</a:t>
            </a:r>
            <a:r>
              <a:rPr kumimoji="1" lang="en-US" altLang="zh-CN" sz="1900" dirty="0"/>
              <a:t>,</a:t>
            </a:r>
            <a:r>
              <a:rPr kumimoji="1" lang="zh-CN" altLang="en-US" sz="1900" dirty="0"/>
              <a:t>它运行时就会启动相应的</a:t>
            </a:r>
            <a:r>
              <a:rPr kumimoji="1" lang="en-US" altLang="zh-CN" sz="1900" dirty="0"/>
              <a:t>Task(</a:t>
            </a:r>
            <a:r>
              <a:rPr kumimoji="1" lang="zh-CN" altLang="en-US" sz="1900" dirty="0"/>
              <a:t>如果没有</a:t>
            </a:r>
            <a:r>
              <a:rPr kumimoji="1" lang="en-US" altLang="zh-CN" sz="1900" dirty="0"/>
              <a:t>,</a:t>
            </a:r>
            <a:r>
              <a:rPr kumimoji="1" lang="zh-CN" altLang="en-US" sz="1900" dirty="0"/>
              <a:t>就启动一个</a:t>
            </a:r>
            <a:r>
              <a:rPr kumimoji="1" lang="en-US" altLang="zh-CN" sz="1900" dirty="0"/>
              <a:t>)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D077AE8-7B5C-7C41-A965-9D627B73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BackStack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DABF4B-1413-BC4A-9FAC-9066F355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3786154"/>
            <a:ext cx="4638040" cy="25133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F1E39B-4F21-624B-B271-A74726C49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1846"/>
            <a:ext cx="6819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69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7302BDC-41BD-F34C-B315-E3E48E2B1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590475"/>
          </a:xfrm>
        </p:spPr>
        <p:txBody>
          <a:bodyPr/>
          <a:lstStyle/>
          <a:p>
            <a:r>
              <a:rPr kumimoji="1" lang="en-US" altLang="zh-CN" dirty="0"/>
              <a:t>xx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27DE379-7DBF-AB41-B917-8F99C5E4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singleTop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26CC77-80DE-DD47-9A50-FC900F99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3440"/>
            <a:ext cx="8681720" cy="40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7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EA6544-7D0F-F145-A252-9FCAF664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712395"/>
          </a:xfrm>
        </p:spPr>
        <p:txBody>
          <a:bodyPr/>
          <a:lstStyle/>
          <a:p>
            <a:r>
              <a:rPr kumimoji="1" lang="en-US" altLang="zh-CN" dirty="0"/>
              <a:t>xx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5100A9F-F65F-BE48-92D9-90A925BC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singleTask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4619F9-AE01-4648-A053-F0905559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" y="2245360"/>
            <a:ext cx="8547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0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7DD4355-E92F-4E41-855B-99B00C16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641275"/>
          </a:xfrm>
        </p:spPr>
        <p:txBody>
          <a:bodyPr/>
          <a:lstStyle/>
          <a:p>
            <a:r>
              <a:rPr kumimoji="1" lang="zh-CN" altLang="en-US" dirty="0"/>
              <a:t>启动</a:t>
            </a:r>
            <a:r>
              <a:rPr kumimoji="1" lang="en-US" altLang="zh-CN" dirty="0"/>
              <a:t>act</a:t>
            </a:r>
            <a:r>
              <a:rPr kumimoji="1" lang="zh-CN" altLang="en-US" dirty="0"/>
              <a:t>时，会直接将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拉入前台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3828DF6-438E-A743-8BF8-DC7D0916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singleInstance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4810DD-D688-E04F-96BB-CDC4DF64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57449"/>
            <a:ext cx="10331247" cy="22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07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895C3-2198-9B42-AFA9-76DDA212B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布局技术</a:t>
            </a:r>
          </a:p>
        </p:txBody>
      </p:sp>
    </p:spTree>
    <p:extLst>
      <p:ext uri="{BB962C8B-B14F-4D97-AF65-F5344CB8AC3E}">
        <p14:creationId xmlns:p14="http://schemas.microsoft.com/office/powerpoint/2010/main" val="2792710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EF392D1-86FC-2F47-81AE-A3C4BBD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087157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F4BC90-9E23-AA4A-97A6-299394F2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dip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A93307-F22E-F64E-B2AA-09C0C8BB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6420"/>
            <a:ext cx="5448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153F4CA-1A2E-774B-99F9-5E120F38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2033195"/>
          </a:xfrm>
        </p:spPr>
        <p:txBody>
          <a:bodyPr/>
          <a:lstStyle/>
          <a:p>
            <a:r>
              <a:rPr kumimoji="1" lang="zh-CN" altLang="en-US" dirty="0"/>
              <a:t>采用嵌套方式定义：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ViewGroup</a:t>
            </a:r>
            <a:r>
              <a:rPr kumimoji="1" lang="zh-CN" altLang="en-US" dirty="0"/>
              <a:t>可以嵌入</a:t>
            </a:r>
            <a:r>
              <a:rPr kumimoji="1" lang="en-US" altLang="zh-CN" dirty="0" err="1"/>
              <a:t>ViewGroup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View</a:t>
            </a:r>
          </a:p>
          <a:p>
            <a:pPr lvl="1"/>
            <a:r>
              <a:rPr kumimoji="1" lang="en-US" altLang="zh-CN" dirty="0" err="1"/>
              <a:t>ViewGroup</a:t>
            </a:r>
            <a:r>
              <a:rPr kumimoji="1" lang="zh-CN" altLang="en-US" dirty="0"/>
              <a:t>继承自</a:t>
            </a:r>
            <a:r>
              <a:rPr kumimoji="1" lang="en-US" altLang="zh-CN" dirty="0"/>
              <a:t>View</a:t>
            </a:r>
          </a:p>
          <a:p>
            <a:r>
              <a:rPr kumimoji="1" lang="zh-CN" altLang="en-US" dirty="0"/>
              <a:t>可采用：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或编码方式进行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668A36-F32E-C54E-93F6-419C5D82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布局 </a:t>
            </a:r>
            <a:r>
              <a:rPr kumimoji="1" lang="en-US" altLang="zh-CN" dirty="0"/>
              <a:t>Layout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62828A-B87F-9749-A2A2-3AD77754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8" y="3740972"/>
            <a:ext cx="5117592" cy="2225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C4783C-A7CD-5D44-A5DD-4D4CF49F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50" y="3117028"/>
            <a:ext cx="5778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57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26861B-778E-DC4F-9587-094475B8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087157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https://developer.android.google.cn/guide/topics/ui/layout/linear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5409BDF-272F-D646-92BB-9955FA3E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LinearLayout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188905-7902-9447-98BB-F3E11AC4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3036682"/>
            <a:ext cx="3632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37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4F9ABCE-D9A1-1347-ACC7-804FC50A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087157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https://developer.android.google.cn/guide/topics/ui/layout/relative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5F92489-FCED-F140-A9E5-F5F92F5E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F8CAC-6C86-A440-AF50-93B3083D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" y="2534920"/>
            <a:ext cx="5021580" cy="37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3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5E7688C-504C-9946-81A1-9B7D2E1C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定位：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嵌入式操作系统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Linux</a:t>
            </a:r>
            <a:r>
              <a:rPr kumimoji="1" lang="zh-CN" altLang="en-US" dirty="0"/>
              <a:t>内核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开源系统（注意与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play</a:t>
            </a:r>
            <a:r>
              <a:rPr kumimoji="1" lang="zh-CN" altLang="en-US" dirty="0"/>
              <a:t>的区别）</a:t>
            </a:r>
            <a:endParaRPr kumimoji="1" lang="en-US" altLang="zh-CN" dirty="0"/>
          </a:p>
          <a:p>
            <a:r>
              <a:rPr kumimoji="1" lang="zh-CN" altLang="en-US" dirty="0"/>
              <a:t>设备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TV</a:t>
            </a:r>
          </a:p>
          <a:p>
            <a:pPr lvl="1"/>
            <a:r>
              <a:rPr kumimoji="1" lang="en-US" altLang="zh-CN" dirty="0"/>
              <a:t>Auto</a:t>
            </a:r>
          </a:p>
          <a:p>
            <a:pPr lvl="1"/>
            <a:r>
              <a:rPr kumimoji="1" lang="en-US" altLang="zh-CN" dirty="0"/>
              <a:t>Things</a:t>
            </a:r>
          </a:p>
          <a:p>
            <a:pPr lvl="1"/>
            <a:r>
              <a:rPr kumimoji="1" lang="en-US" altLang="zh-CN" dirty="0"/>
              <a:t>Wear</a:t>
            </a:r>
          </a:p>
          <a:p>
            <a:pPr lvl="1"/>
            <a:r>
              <a:rPr kumimoji="1" lang="en-US" altLang="zh-CN" dirty="0"/>
              <a:t>Phone/Tablet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F5E5875-C745-1842-B48A-7AD0EEA0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OS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387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8E5AD8-465C-A646-8BD8-92C9800FC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087157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https://developer.android.google.cn/training/constraint-layout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17369D-A12B-8042-852F-B5028810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Constraint</a:t>
            </a:r>
            <a:r>
              <a:rPr lang="zh-CN" altLang="en-US" dirty="0"/>
              <a:t> </a:t>
            </a:r>
            <a:r>
              <a:rPr lang="en" altLang="zh-CN" dirty="0"/>
              <a:t>Layout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3E8561A-A28B-0D45-B001-8B6E399BA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https://developer.android.google.cn/guide/topics/ui/binding</a:t>
            </a:r>
            <a:endParaRPr lang="en" altLang="zh-CN" dirty="0"/>
          </a:p>
          <a:p>
            <a:r>
              <a:rPr lang="en" altLang="zh-CN" dirty="0" err="1"/>
              <a:t>AdapterView</a:t>
            </a:r>
            <a:r>
              <a:rPr lang="en" altLang="zh-CN" dirty="0"/>
              <a:t> is a </a:t>
            </a:r>
            <a:r>
              <a:rPr lang="en" altLang="zh-CN" dirty="0">
                <a:hlinkClick r:id="rId3"/>
              </a:rPr>
              <a:t>ViewGroup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22CE592-98CF-9D40-8373-18C8B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 err="1"/>
              <a:t>AdapterView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027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B1BCC-A0A8-9648-A990-3AE4455372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Intent&amp;IntentFilter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573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75B53-9C20-E84E-8AE9-56076F33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087157"/>
          </a:xfrm>
        </p:spPr>
        <p:txBody>
          <a:bodyPr/>
          <a:lstStyle/>
          <a:p>
            <a:r>
              <a:rPr kumimoji="1" lang="zh-CN" altLang="en-US" dirty="0"/>
              <a:t>组件间弱藕合机制的保障</a:t>
            </a:r>
            <a:endParaRPr kumimoji="1" lang="en-US" altLang="zh-CN" dirty="0"/>
          </a:p>
          <a:p>
            <a:r>
              <a:rPr kumimoji="1" lang="zh-CN" altLang="en-US" dirty="0"/>
              <a:t>有两种启动方式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B181035-762D-714A-86BA-BAD5BFD4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Intent(</a:t>
            </a:r>
            <a:r>
              <a:rPr lang="en" altLang="zh-CN" sz="1800" dirty="0">
                <a:hlinkClick r:id="rId2"/>
              </a:rPr>
              <a:t>https://developer.android.google.cn/guide/components/intents-filters.html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779BC7-359A-2943-8EFC-8AF7B4D5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94934"/>
            <a:ext cx="4597400" cy="22779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34B180-51A1-7446-91DC-4C1F817D4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259" y="1794622"/>
            <a:ext cx="5586309" cy="10871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E0701C-690E-4446-9E68-7AD1EDF28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258" y="3373120"/>
            <a:ext cx="5655699" cy="22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52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C708E9-27C1-FA40-8335-214330E7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1179755"/>
          </a:xfrm>
        </p:spPr>
        <p:txBody>
          <a:bodyPr/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会解析：</a:t>
            </a:r>
            <a:r>
              <a:rPr lang="zh-CN" altLang="en-US" dirty="0"/>
              <a:t>操作，数据（</a:t>
            </a:r>
            <a:r>
              <a:rPr lang="en" altLang="zh-CN" dirty="0"/>
              <a:t>URI </a:t>
            </a:r>
            <a:r>
              <a:rPr lang="zh-CN" altLang="en-US" dirty="0"/>
              <a:t>和数据类型），类别</a:t>
            </a:r>
            <a:r>
              <a:rPr lang="en-US" altLang="zh-CN" dirty="0"/>
              <a:t>,</a:t>
            </a:r>
            <a:r>
              <a:rPr lang="zh-CN" altLang="en-US" dirty="0"/>
              <a:t>并匹配最佳的</a:t>
            </a:r>
            <a:r>
              <a:rPr lang="en-US" altLang="zh-CN" dirty="0"/>
              <a:t>Activity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E72112-192E-9046-BAF6-A0A2B010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Intent-filter(</a:t>
            </a:r>
            <a:r>
              <a:rPr lang="en" altLang="zh-CN" sz="1800" dirty="0">
                <a:hlinkClick r:id="rId2"/>
              </a:rPr>
              <a:t>https://developer.android.google.cn/guide/components/intents-filters.html#Resolution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5803FA-32A9-7446-B03E-33F40351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2796614"/>
            <a:ext cx="9606790" cy="24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13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21BFBF-73F9-E043-B47B-9B1BE5A3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过滤器示例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D52960-198A-F849-883D-9AEAF968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494789"/>
            <a:ext cx="7325360" cy="501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99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4E5053-F14F-EB43-A280-DED04E48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800" dirty="0">
                <a:hlinkClick r:id="rId2"/>
              </a:rPr>
              <a:t>https://developer.android.google.cn/guide/components/intents-common</a:t>
            </a:r>
            <a:endParaRPr kumimoji="1" lang="zh-CN" altLang="en-US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2D02189-FBBD-364C-BEB7-DC81E52A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常用的过滤器</a:t>
            </a:r>
          </a:p>
        </p:txBody>
      </p:sp>
    </p:spTree>
    <p:extLst>
      <p:ext uri="{BB962C8B-B14F-4D97-AF65-F5344CB8AC3E}">
        <p14:creationId xmlns:p14="http://schemas.microsoft.com/office/powerpoint/2010/main" val="298859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8F08453-4F70-E44A-A7F3-54BC7E712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4"/>
            <a:ext cx="7355541" cy="4410636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kumimoji="1" lang="zh-CN" altLang="en-US" dirty="0"/>
              <a:t>是启动其它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对象的“环境”</a:t>
            </a:r>
            <a:endParaRPr kumimoji="1" lang="en-US" altLang="zh-CN" dirty="0"/>
          </a:p>
          <a:p>
            <a:pPr>
              <a:lnSpc>
                <a:spcPct val="160000"/>
              </a:lnSpc>
            </a:pPr>
            <a:r>
              <a:rPr kumimoji="1" lang="zh-CN" altLang="en-US" dirty="0"/>
              <a:t>是全局的共享区</a:t>
            </a:r>
            <a:r>
              <a:rPr kumimoji="1" lang="en-US" altLang="zh-CN" dirty="0"/>
              <a:t>,</a:t>
            </a:r>
            <a:r>
              <a:rPr kumimoji="1" lang="zh-CN" altLang="en-US" dirty="0"/>
              <a:t>具有唯一全局的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pPr>
              <a:lnSpc>
                <a:spcPct val="160000"/>
              </a:lnSpc>
            </a:pPr>
            <a:r>
              <a:rPr kumimoji="1" lang="en-US" altLang="zh-CN" dirty="0" err="1"/>
              <a:t>Activity,Service,Application</a:t>
            </a:r>
            <a:r>
              <a:rPr kumimoji="1" lang="zh-CN" altLang="en-US" dirty="0"/>
              <a:t>是其实现类，同是它们也组合了唯一的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对象，对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相应的方法进行了委托</a:t>
            </a:r>
            <a:endParaRPr kumimoji="1" lang="en-US" altLang="zh-CN" dirty="0"/>
          </a:p>
          <a:p>
            <a:pPr>
              <a:lnSpc>
                <a:spcPct val="160000"/>
              </a:lnSpc>
            </a:pPr>
            <a:r>
              <a:rPr kumimoji="1" lang="zh-CN" altLang="en-US" dirty="0"/>
              <a:t>任何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都可以通过</a:t>
            </a:r>
            <a:r>
              <a:rPr kumimoji="1" lang="en-US" altLang="zh-CN" dirty="0" err="1"/>
              <a:t>getContext</a:t>
            </a:r>
            <a:r>
              <a:rPr kumimoji="1" lang="en-US" altLang="zh-CN" dirty="0"/>
              <a:t>()</a:t>
            </a:r>
            <a:r>
              <a:rPr kumimoji="1" lang="zh-CN" altLang="en-US" dirty="0"/>
              <a:t>获取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E80B7A-AEF8-4E40-BF91-99F1BF4F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</a:t>
            </a:r>
            <a:r>
              <a:rPr kumimoji="1" lang="zh-CN" altLang="en-US" dirty="0"/>
              <a:t>接口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30F42B-CC26-A348-A9D3-52799E9F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741" y="1358153"/>
            <a:ext cx="3835202" cy="29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8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E3569-BBED-9149-9394-270CA52C8E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Service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208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65BA0D1-F431-4F48-AEE2-DC5209FB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用于长时间在后台执行操作的组件，不存在用户界面。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它有能力独立于</a:t>
            </a:r>
            <a:r>
              <a:rPr kumimoji="1" lang="en-US" altLang="zh-CN" dirty="0"/>
              <a:t>App,</a:t>
            </a:r>
            <a:r>
              <a:rPr kumimoji="1" lang="zh-CN" altLang="en-US" dirty="0"/>
              <a:t>并存活于后台。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可以使用</a:t>
            </a:r>
            <a:r>
              <a:rPr kumimoji="1" lang="en-US" altLang="zh-CN" dirty="0"/>
              <a:t>IPC</a:t>
            </a:r>
            <a:r>
              <a:rPr kumimoji="1" lang="zh-CN" altLang="en-US" dirty="0"/>
              <a:t>绑定机制与其它组件进行通讯。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常用于执行：网络，</a:t>
            </a:r>
            <a:r>
              <a:rPr kumimoji="1" lang="en-US" altLang="zh-CN" dirty="0"/>
              <a:t>IO,</a:t>
            </a:r>
            <a:r>
              <a:rPr kumimoji="1" lang="zh-CN" altLang="en-US" dirty="0"/>
              <a:t>音乐播放，</a:t>
            </a:r>
            <a:r>
              <a:rPr kumimoji="1" lang="en-US" altLang="zh-CN" dirty="0" err="1"/>
              <a:t>ContentProvider</a:t>
            </a:r>
            <a:r>
              <a:rPr kumimoji="1" lang="zh-CN" altLang="en-US" dirty="0"/>
              <a:t>的读取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466D3F0-7C71-5E4C-A562-2DA59C6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Service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56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C50E941-5275-C94F-9C9C-95C60393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</a:p>
          <a:p>
            <a:pPr lvl="1"/>
            <a:r>
              <a:rPr kumimoji="1" lang="en-US" altLang="zh-CN" dirty="0"/>
              <a:t>NDK</a:t>
            </a:r>
          </a:p>
          <a:p>
            <a:pPr lvl="1"/>
            <a:r>
              <a:rPr kumimoji="1" lang="en-US" altLang="zh-CN" dirty="0"/>
              <a:t>SDK</a:t>
            </a:r>
          </a:p>
          <a:p>
            <a:pPr lvl="2"/>
            <a:r>
              <a:rPr kumimoji="1" lang="en-US" altLang="zh-CN" dirty="0"/>
              <a:t>Java</a:t>
            </a:r>
          </a:p>
          <a:p>
            <a:pPr lvl="2"/>
            <a:r>
              <a:rPr kumimoji="1" lang="en-US" altLang="zh-CN" dirty="0"/>
              <a:t>Kotlin</a:t>
            </a:r>
          </a:p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</a:p>
          <a:p>
            <a:r>
              <a:rPr kumimoji="1" lang="en-US" altLang="zh-CN" dirty="0"/>
              <a:t>Hybrid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App:Cordoval</a:t>
            </a:r>
            <a:endParaRPr kumimoji="1" lang="en-US" altLang="zh-CN" dirty="0"/>
          </a:p>
          <a:p>
            <a:r>
              <a:rPr kumimoji="1" lang="zh-CN" altLang="en-US" dirty="0"/>
              <a:t>基于</a:t>
            </a:r>
            <a:r>
              <a:rPr kumimoji="1" lang="en-US" altLang="zh-CN" dirty="0"/>
              <a:t>JS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方式</a:t>
            </a:r>
            <a:r>
              <a:rPr kumimoji="1" lang="en-US" altLang="zh-CN" dirty="0"/>
              <a:t>:</a:t>
            </a:r>
            <a:r>
              <a:rPr kumimoji="1" lang="en-US" altLang="zh-CN" dirty="0" err="1"/>
              <a:t>ReactNative</a:t>
            </a:r>
            <a:endParaRPr kumimoji="1" lang="en-US" altLang="zh-CN" dirty="0"/>
          </a:p>
          <a:p>
            <a:r>
              <a:rPr kumimoji="1" lang="zh-CN" altLang="en-US" dirty="0"/>
              <a:t>预渲染技术：</a:t>
            </a:r>
            <a:r>
              <a:rPr kumimoji="1" lang="en-US" altLang="zh-CN" dirty="0"/>
              <a:t>Flutter</a:t>
            </a:r>
          </a:p>
          <a:p>
            <a:r>
              <a:rPr kumimoji="1" lang="zh-CN" altLang="en-US" dirty="0"/>
              <a:t>小程序</a:t>
            </a:r>
            <a:r>
              <a:rPr kumimoji="1" lang="en-US" altLang="zh-CN" dirty="0"/>
              <a:t>:WeChat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2077F24-8FF7-1446-BBBA-8142C5AC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开发方式的选择</a:t>
            </a:r>
          </a:p>
        </p:txBody>
      </p:sp>
    </p:spTree>
    <p:extLst>
      <p:ext uri="{BB962C8B-B14F-4D97-AF65-F5344CB8AC3E}">
        <p14:creationId xmlns:p14="http://schemas.microsoft.com/office/powerpoint/2010/main" val="1069969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1762C60-6FDA-0B4E-9965-B8B4FAA62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4"/>
            <a:ext cx="4386943" cy="472632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5A8DE9-8E9C-C241-95C3-C3EE4551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96"/>
            <a:ext cx="5910795" cy="1087157"/>
          </a:xfrm>
        </p:spPr>
        <p:txBody>
          <a:bodyPr/>
          <a:lstStyle/>
          <a:p>
            <a:r>
              <a:rPr kumimoji="1" lang="zh-CN" altLang="en-US" dirty="0"/>
              <a:t>生命周期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BCCE1-9C56-C14B-ACE7-A517D002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995" y="0"/>
            <a:ext cx="5138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2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13F392-8FEB-A942-8318-D707D4DD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1532965"/>
            <a:ext cx="3875315" cy="3779264"/>
          </a:xfrm>
        </p:spPr>
        <p:txBody>
          <a:bodyPr/>
          <a:lstStyle/>
          <a:p>
            <a:r>
              <a:rPr kumimoji="1" lang="zh-CN" altLang="en-US" dirty="0"/>
              <a:t>核心：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webview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开发运行方式：</a:t>
            </a:r>
            <a:endParaRPr kumimoji="1" lang="en-US" altLang="zh-CN" dirty="0"/>
          </a:p>
          <a:p>
            <a:pPr lvl="1"/>
            <a:r>
              <a:rPr kumimoji="1" lang="en-US" altLang="zh-CN" sz="2000" dirty="0"/>
              <a:t>JS+[OS</a:t>
            </a:r>
            <a:r>
              <a:rPr kumimoji="1" lang="zh-CN" altLang="en-US" sz="2000" dirty="0"/>
              <a:t>调用</a:t>
            </a:r>
            <a:r>
              <a:rPr kumimoji="1" lang="en-US" altLang="zh-CN" sz="2000" dirty="0"/>
              <a:t>|</a:t>
            </a:r>
            <a:r>
              <a:rPr kumimoji="1" lang="zh-CN" altLang="en-US" sz="2000" dirty="0"/>
              <a:t>插件调用</a:t>
            </a:r>
            <a:r>
              <a:rPr kumimoji="1" lang="en-US" altLang="zh-CN" sz="2000" dirty="0"/>
              <a:t>]</a:t>
            </a:r>
            <a:endParaRPr kumimoji="1"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8EEC50-04C3-2A40-A88A-6B9706A6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90" y="293568"/>
            <a:ext cx="3374571" cy="1087157"/>
          </a:xfrm>
        </p:spPr>
        <p:txBody>
          <a:bodyPr/>
          <a:lstStyle/>
          <a:p>
            <a:r>
              <a:rPr kumimoji="1" lang="en-US" altLang="zh-CN" b="1" dirty="0" err="1"/>
              <a:t>hybride</a:t>
            </a:r>
            <a:r>
              <a:rPr kumimoji="1" lang="zh-CN" altLang="en-US" b="1" dirty="0"/>
              <a:t>方式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8BF6CA-036F-C443-81E4-2DF035FB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779" y="255641"/>
            <a:ext cx="8207221" cy="63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2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892FA5-A7EC-304B-A247-7ED121C6B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532965"/>
            <a:ext cx="5947228" cy="1351749"/>
          </a:xfrm>
        </p:spPr>
        <p:txBody>
          <a:bodyPr/>
          <a:lstStyle/>
          <a:p>
            <a:r>
              <a:rPr kumimoji="1" lang="zh-CN" altLang="en-US" dirty="0"/>
              <a:t>核心：</a:t>
            </a:r>
            <a:r>
              <a:rPr kumimoji="1" lang="en-US" altLang="zh-CN" dirty="0"/>
              <a:t>OS</a:t>
            </a:r>
            <a:r>
              <a:rPr kumimoji="1" lang="zh-CN" altLang="en-US" dirty="0"/>
              <a:t>中的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引擎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[</a:t>
            </a:r>
            <a:r>
              <a:rPr kumimoji="1" lang="en-US" altLang="zh-CN" dirty="0" err="1"/>
              <a:t>jsc.so|javascriptcore</a:t>
            </a:r>
            <a:r>
              <a:rPr kumimoji="1" lang="en-US" altLang="zh-CN" dirty="0"/>
              <a:t>]</a:t>
            </a:r>
          </a:p>
          <a:p>
            <a:pPr lvl="1"/>
            <a:endParaRPr kumimoji="1"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2E10159-ABD9-8146-B1DE-E9B215F9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Native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6C6833-7BA3-014A-9952-C764043C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84714"/>
            <a:ext cx="5947228" cy="3206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4EF11-B6F0-E74F-ABE9-6555BA697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13" y="3059526"/>
            <a:ext cx="4602843" cy="30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5956F18-01DC-2F49-97C2-F362323FD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965"/>
            <a:ext cx="5105400" cy="49559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400" dirty="0"/>
              <a:t>数据结构的运算是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的专长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zh-CN" altLang="en-US" sz="2400" dirty="0"/>
              <a:t>图形渲染合成是</a:t>
            </a:r>
            <a:r>
              <a:rPr kumimoji="1" lang="en-US" altLang="zh-CN" sz="2400" dirty="0"/>
              <a:t>GPU</a:t>
            </a:r>
            <a:r>
              <a:rPr kumimoji="1" lang="zh-CN" altLang="en-US" sz="2400" dirty="0"/>
              <a:t>的专长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2400" dirty="0" err="1"/>
              <a:t>NativeAPP</a:t>
            </a:r>
            <a:r>
              <a:rPr kumimoji="1" lang="zh-CN" altLang="en-US" sz="2400" dirty="0"/>
              <a:t>会进行负载分配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维持</a:t>
            </a:r>
            <a:r>
              <a:rPr kumimoji="1" lang="en-US" altLang="zh-CN" sz="2400" dirty="0" err="1"/>
              <a:t>cpu-gpu</a:t>
            </a:r>
            <a:r>
              <a:rPr kumimoji="1" lang="zh-CN" altLang="en-US" sz="2400" dirty="0"/>
              <a:t>的通信频率，达到较好的</a:t>
            </a:r>
            <a:r>
              <a:rPr kumimoji="1" lang="en-US" altLang="zh-CN" sz="2400" dirty="0" err="1"/>
              <a:t>ui</a:t>
            </a:r>
            <a:r>
              <a:rPr kumimoji="1" lang="zh-CN" altLang="en-US" sz="2400" dirty="0"/>
              <a:t>流畅度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zh-CN" altLang="en-US" sz="2400" dirty="0"/>
              <a:t>通过</a:t>
            </a:r>
            <a:r>
              <a:rPr kumimoji="1" lang="en-US" altLang="zh-CN" sz="2400" dirty="0"/>
              <a:t>bridge</a:t>
            </a:r>
            <a:r>
              <a:rPr kumimoji="1" lang="zh-CN" altLang="en-US" sz="2400" dirty="0"/>
              <a:t>方式的大量的调用，无法充利用</a:t>
            </a:r>
            <a:r>
              <a:rPr kumimoji="1" lang="en-US" altLang="zh-CN" sz="2400" dirty="0" err="1"/>
              <a:t>cpu-gpu</a:t>
            </a:r>
            <a:r>
              <a:rPr kumimoji="1" lang="zh-CN" altLang="en-US" sz="2400" dirty="0"/>
              <a:t>的通信，从而导致体验差</a:t>
            </a:r>
            <a:endParaRPr kumimoji="1" lang="en-US" altLang="zh-CN" sz="2400" dirty="0"/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4FBE21D-7F9A-3049-8E7E-0640067A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先谈下图像运算的原理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9B938C-BDB6-4A48-84F2-909A541E0992}"/>
              </a:ext>
            </a:extLst>
          </p:cNvPr>
          <p:cNvGrpSpPr/>
          <p:nvPr/>
        </p:nvGrpSpPr>
        <p:grpSpPr>
          <a:xfrm>
            <a:off x="6096000" y="1525366"/>
            <a:ext cx="6050553" cy="3807267"/>
            <a:chOff x="6096000" y="1525366"/>
            <a:chExt cx="6050553" cy="38072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1A6C474-4D35-E246-993A-7F9C7375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525366"/>
              <a:ext cx="6050553" cy="38072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线形标注 1 5">
              <a:extLst>
                <a:ext uri="{FF2B5EF4-FFF2-40B4-BE49-F238E27FC236}">
                  <a16:creationId xmlns:a16="http://schemas.microsoft.com/office/drawing/2014/main" id="{D3DE3990-5600-1940-9FE7-2BC8CD584BF2}"/>
                </a:ext>
              </a:extLst>
            </p:cNvPr>
            <p:cNvSpPr/>
            <p:nvPr/>
          </p:nvSpPr>
          <p:spPr>
            <a:xfrm>
              <a:off x="8401565" y="4348163"/>
              <a:ext cx="1584960" cy="528320"/>
            </a:xfrm>
            <a:prstGeom prst="borderCallout1">
              <a:avLst>
                <a:gd name="adj1" fmla="val -2404"/>
                <a:gd name="adj2" fmla="val 176923"/>
                <a:gd name="adj3" fmla="val 47115"/>
                <a:gd name="adj4" fmla="val 102052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</a:rPr>
                <a:t>屏幕刷新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240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16105</TotalTime>
  <Words>1253</Words>
  <Application>Microsoft Macintosh PowerPoint</Application>
  <PresentationFormat>宽屏</PresentationFormat>
  <Paragraphs>206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5" baseType="lpstr">
      <vt:lpstr>DengXian</vt:lpstr>
      <vt:lpstr>DengXian Light</vt:lpstr>
      <vt:lpstr>Arial</vt:lpstr>
      <vt:lpstr>Monaco</vt:lpstr>
      <vt:lpstr>Office 主题</vt:lpstr>
      <vt:lpstr>移动云计算专业</vt:lpstr>
      <vt:lpstr>为什么要有这门课</vt:lpstr>
      <vt:lpstr>Android SDK开发</vt:lpstr>
      <vt:lpstr>学习资料介绍</vt:lpstr>
      <vt:lpstr>Android OS</vt:lpstr>
      <vt:lpstr>开发方式的选择</vt:lpstr>
      <vt:lpstr>hybride方式</vt:lpstr>
      <vt:lpstr>React Native</vt:lpstr>
      <vt:lpstr>先谈下图像运算的原理</vt:lpstr>
      <vt:lpstr>Flutter的工作原理</vt:lpstr>
      <vt:lpstr>附：dart引擎组成</vt:lpstr>
      <vt:lpstr>原生应用</vt:lpstr>
      <vt:lpstr>PowerPoint 演示文稿</vt:lpstr>
      <vt:lpstr>IDE的选择及安装</vt:lpstr>
      <vt:lpstr>比较重要的设置部分</vt:lpstr>
      <vt:lpstr>比较重要的设置部分</vt:lpstr>
      <vt:lpstr>SDK的设计原理</vt:lpstr>
      <vt:lpstr>versions</vt:lpstr>
      <vt:lpstr>虚拟机</vt:lpstr>
      <vt:lpstr>聊聊方舟</vt:lpstr>
      <vt:lpstr>生成.so文件！</vt:lpstr>
      <vt:lpstr>机遇/挑战</vt:lpstr>
      <vt:lpstr>魔鬼细节</vt:lpstr>
      <vt:lpstr>全局注册文件</vt:lpstr>
      <vt:lpstr>资源</vt:lpstr>
      <vt:lpstr>自编代码</vt:lpstr>
      <vt:lpstr>自动生成的代码（资源化方案）</vt:lpstr>
      <vt:lpstr>内部资源使用</vt:lpstr>
      <vt:lpstr>Activity</vt:lpstr>
      <vt:lpstr>Android的应用组件分类</vt:lpstr>
      <vt:lpstr>Activity的定位</vt:lpstr>
      <vt:lpstr>类的编写</vt:lpstr>
      <vt:lpstr>布局资源文件</vt:lpstr>
      <vt:lpstr>清单描述</vt:lpstr>
      <vt:lpstr>Main Activity</vt:lpstr>
      <vt:lpstr>启动Activity的方式</vt:lpstr>
      <vt:lpstr>结束Activity</vt:lpstr>
      <vt:lpstr>生命周期</vt:lpstr>
      <vt:lpstr>返回栈 BackStack</vt:lpstr>
      <vt:lpstr>Activity多次实例化</vt:lpstr>
      <vt:lpstr>BackStack of Task</vt:lpstr>
      <vt:lpstr>singleTop</vt:lpstr>
      <vt:lpstr>singleTask</vt:lpstr>
      <vt:lpstr>singleInstance</vt:lpstr>
      <vt:lpstr>布局技术</vt:lpstr>
      <vt:lpstr>dip</vt:lpstr>
      <vt:lpstr>布局 Layout</vt:lpstr>
      <vt:lpstr>LinearLayout</vt:lpstr>
      <vt:lpstr>Relative Layout</vt:lpstr>
      <vt:lpstr>Constraint Layout</vt:lpstr>
      <vt:lpstr>AdapterView</vt:lpstr>
      <vt:lpstr>Intent&amp;IntentFilter</vt:lpstr>
      <vt:lpstr>Intent(https://developer.android.google.cn/guide/components/intents-filters.html)</vt:lpstr>
      <vt:lpstr>Intent-filter(https://developer.android.google.cn/guide/components/intents-filters.html#Resolution)</vt:lpstr>
      <vt:lpstr>过滤器示例</vt:lpstr>
      <vt:lpstr>常用的过滤器</vt:lpstr>
      <vt:lpstr>Context接口</vt:lpstr>
      <vt:lpstr>Service</vt:lpstr>
      <vt:lpstr>什么是Service</vt:lpstr>
      <vt:lpstr>生命周期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JavaScript面向对象</dc:title>
  <dc:creator>john yu</dc:creator>
  <cp:lastModifiedBy>yu john</cp:lastModifiedBy>
  <cp:revision>241</cp:revision>
  <dcterms:created xsi:type="dcterms:W3CDTF">2016-05-12T01:33:20Z</dcterms:created>
  <dcterms:modified xsi:type="dcterms:W3CDTF">2019-10-21T01:36:07Z</dcterms:modified>
</cp:coreProperties>
</file>